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80" r:id="rId3"/>
    <p:sldId id="267" r:id="rId4"/>
    <p:sldId id="270" r:id="rId5"/>
    <p:sldId id="269" r:id="rId6"/>
    <p:sldId id="279" r:id="rId7"/>
    <p:sldId id="258" r:id="rId8"/>
    <p:sldId id="268" r:id="rId9"/>
    <p:sldId id="275" r:id="rId10"/>
    <p:sldId id="263" r:id="rId11"/>
    <p:sldId id="260" r:id="rId12"/>
    <p:sldId id="262" r:id="rId13"/>
    <p:sldId id="277" r:id="rId14"/>
    <p:sldId id="261" r:id="rId15"/>
    <p:sldId id="278" r:id="rId16"/>
    <p:sldId id="259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00FF"/>
    <a:srgbClr val="FF3300"/>
    <a:srgbClr val="062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33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3E0E4-2FC9-4117-BD79-1D7F8D562CE8}" type="datetimeFigureOut">
              <a:rPr lang="en-US" smtClean="0"/>
              <a:t>12-Sep-13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BC3D-DB2E-4D2E-9B14-4A291DD02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BC3D-DB2E-4D2E-9B14-4A291DD027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91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12-Sep-13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2.xml"/><Relationship Id="rId7" Type="http://schemas.openxmlformats.org/officeDocument/2006/relationships/slide" Target="slide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0.xml"/><Relationship Id="rId4" Type="http://schemas.openxmlformats.org/officeDocument/2006/relationships/slide" Target="slide3.xml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12" Type="http://schemas.openxmlformats.org/officeDocument/2006/relationships/image" Target="../media/image40.jpeg"/><Relationship Id="rId17" Type="http://schemas.openxmlformats.org/officeDocument/2006/relationships/image" Target="../media/image45.png"/><Relationship Id="rId2" Type="http://schemas.openxmlformats.org/officeDocument/2006/relationships/image" Target="../media/image30.jp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19" Type="http://schemas.openxmlformats.org/officeDocument/2006/relationships/slide" Target="slide1.xml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eg"/><Relationship Id="rId9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" y="7993"/>
            <a:ext cx="9144000" cy="684201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7010400" y="381000"/>
            <a:ext cx="1828800" cy="609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FFFF00"/>
                </a:solidFill>
                <a:hlinkClick r:id="rId3" action="ppaction://hlinksldjump"/>
              </a:rPr>
              <a:t>Introduction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10400" y="1143000"/>
            <a:ext cx="18288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hlinkClick r:id="rId4" action="ppaction://hlinksldjump"/>
              </a:rPr>
              <a:t>Learning</a:t>
            </a:r>
            <a:r>
              <a:rPr lang="en-US" b="1" dirty="0" smtClean="0"/>
              <a:t> </a:t>
            </a:r>
            <a:r>
              <a:rPr lang="en-US" b="1" dirty="0" smtClean="0">
                <a:hlinkClick r:id="rId4" action="ppaction://hlinksldjump"/>
              </a:rPr>
              <a:t>Outcomes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7010400" y="2667000"/>
            <a:ext cx="1828800" cy="6096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hlinkClick r:id="rId5" action="ppaction://hlinksldjump"/>
              </a:rPr>
              <a:t>Discussion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7010400" y="4953000"/>
            <a:ext cx="1828800" cy="609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FFFF00"/>
                </a:solidFill>
              </a:rPr>
              <a:t>Group Work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7010400" y="5715000"/>
            <a:ext cx="1828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Home Work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7010400" y="1905000"/>
            <a:ext cx="1828800" cy="6096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hlinkClick r:id="rId7" action="ppaction://hlinksldjump"/>
              </a:rPr>
              <a:t>Object</a:t>
            </a:r>
            <a:endParaRPr lang="en-US" b="1" dirty="0"/>
          </a:p>
        </p:txBody>
      </p:sp>
      <p:sp>
        <p:nvSpPr>
          <p:cNvPr id="2" name="Rounded Rectangle 1"/>
          <p:cNvSpPr/>
          <p:nvPr/>
        </p:nvSpPr>
        <p:spPr>
          <a:xfrm>
            <a:off x="7010400" y="4181475"/>
            <a:ext cx="1828800" cy="633054"/>
          </a:xfrm>
          <a:prstGeom prst="roundRect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hlinkClick r:id="rId8" action="ppaction://hlinksldjump"/>
              </a:rPr>
              <a:t>WAN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209800" y="2514600"/>
            <a:ext cx="3733799" cy="156966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9600" b="1" cap="none" spc="1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স্বাগতম</a:t>
            </a:r>
            <a:endParaRPr lang="en-US" sz="8000" b="1" cap="none" spc="1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ounded Rectangle 2">
            <a:hlinkClick r:id="rId9" action="ppaction://hlinksldjump"/>
          </p:cNvPr>
          <p:cNvSpPr/>
          <p:nvPr/>
        </p:nvSpPr>
        <p:spPr>
          <a:xfrm>
            <a:off x="7010400" y="3429000"/>
            <a:ext cx="1828800" cy="609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MAN</a:t>
            </a:r>
            <a:endParaRPr lang="en-US" b="1" u="sng" dirty="0"/>
          </a:p>
        </p:txBody>
      </p:sp>
      <p:sp>
        <p:nvSpPr>
          <p:cNvPr id="6" name="Rectangle 5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49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" grpId="0" animBg="1"/>
      <p:bldP spid="7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34636"/>
            <a:ext cx="8610600" cy="5173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8655" y="3733800"/>
            <a:ext cx="440574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</a:rPr>
              <a:t>PAN</a:t>
            </a:r>
          </a:p>
          <a:p>
            <a:pPr algn="ctr"/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(Personal Area Network)</a:t>
            </a:r>
            <a:endParaRPr lang="bn-BD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bn-BD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1600" b="1" dirty="0" smtClean="0">
                <a:solidFill>
                  <a:srgbClr val="7030A0"/>
                </a:solidFill>
              </a:rPr>
              <a:t>নিকটবর্তী (১০ মিটার) ডিভাইসগুলোর মধ্যে সংযোগ স্থাপন করার জন্য ব্যবহৃত হয়।</a:t>
            </a:r>
          </a:p>
          <a:p>
            <a:endParaRPr lang="bn-BD" sz="16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1600" b="1" dirty="0" smtClean="0">
                <a:solidFill>
                  <a:srgbClr val="7030A0"/>
                </a:solidFill>
              </a:rPr>
              <a:t>ডিভাইস হিসেবে সাধারনত ল্যাপটপ, পিডিএ, মোবাইল, প্রিন্টার ইত্যাদি ব্যবহৃত </a:t>
            </a:r>
            <a:r>
              <a:rPr lang="bn-BD" sz="1600" b="1" dirty="0">
                <a:solidFill>
                  <a:srgbClr val="7030A0"/>
                </a:solidFill>
              </a:rPr>
              <a:t>হয়।</a:t>
            </a:r>
          </a:p>
          <a:p>
            <a:pPr marL="285750" indent="-285750">
              <a:buFont typeface="Wingdings" pitchFamily="2" charset="2"/>
              <a:buChar char="Ø"/>
            </a:pPr>
            <a:endParaRPr lang="bn-BD" sz="1600" b="1" dirty="0" smtClean="0">
              <a:solidFill>
                <a:srgbClr val="7030A0"/>
              </a:solidFill>
            </a:endParaRPr>
          </a:p>
          <a:p>
            <a:endParaRPr lang="bn-BD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bn-BD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8763000" y="6609229"/>
            <a:ext cx="304800" cy="228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72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11" y="6927"/>
            <a:ext cx="8730989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67050"/>
            <a:ext cx="4953000" cy="3714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6640" y="3476923"/>
            <a:ext cx="41314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</a:rPr>
              <a:t>LAN</a:t>
            </a:r>
            <a:r>
              <a:rPr lang="en-US" sz="4000" dirty="0" smtClean="0"/>
              <a:t> 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(Local Area Network)</a:t>
            </a:r>
            <a:endParaRPr lang="bn-BD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bn-BD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1600" b="1" dirty="0" smtClean="0">
                <a:solidFill>
                  <a:srgbClr val="7030A0"/>
                </a:solidFill>
              </a:rPr>
              <a:t>শুধুমাত্র কেবল ব্যবহার করে ,একই বা পাশাপাশি ভবন,ছোট/বড় অফিস ও ব্যবসা প্রতিষ্ঠানে </a:t>
            </a:r>
            <a:r>
              <a:rPr lang="en-US" sz="1600" b="1" dirty="0" smtClean="0">
                <a:solidFill>
                  <a:srgbClr val="7030A0"/>
                </a:solidFill>
              </a:rPr>
              <a:t>LAN Network </a:t>
            </a:r>
            <a:r>
              <a:rPr lang="bn-BD" sz="1600" b="1" dirty="0" smtClean="0">
                <a:solidFill>
                  <a:srgbClr val="7030A0"/>
                </a:solidFill>
              </a:rPr>
              <a:t> তৈরী করা হয়।</a:t>
            </a:r>
          </a:p>
          <a:p>
            <a:pPr marL="285750" indent="-285750">
              <a:buFont typeface="Wingdings" pitchFamily="2" charset="2"/>
              <a:buChar char="Ø"/>
            </a:pPr>
            <a:endParaRPr lang="bn-BD" sz="16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1600" b="1" dirty="0" smtClean="0">
                <a:solidFill>
                  <a:srgbClr val="7030A0"/>
                </a:solidFill>
              </a:rPr>
              <a:t>সীমিত এলাকার (১০ কিমিঃ) মধ্যে </a:t>
            </a:r>
            <a:r>
              <a:rPr lang="en-US" sz="1600" b="1" dirty="0">
                <a:solidFill>
                  <a:srgbClr val="7030A0"/>
                </a:solidFill>
              </a:rPr>
              <a:t>LAN </a:t>
            </a:r>
            <a:r>
              <a:rPr lang="en-US" sz="1600" b="1" dirty="0" smtClean="0">
                <a:solidFill>
                  <a:srgbClr val="7030A0"/>
                </a:solidFill>
              </a:rPr>
              <a:t>Network</a:t>
            </a:r>
            <a:r>
              <a:rPr lang="bn-BD" sz="1600" b="1" dirty="0" smtClean="0">
                <a:solidFill>
                  <a:srgbClr val="7030A0"/>
                </a:solidFill>
              </a:rPr>
              <a:t> ব্যবহার করা হয়।</a:t>
            </a:r>
          </a:p>
          <a:p>
            <a:endParaRPr lang="bn-BD" sz="1600" b="1" dirty="0" smtClean="0">
              <a:solidFill>
                <a:srgbClr val="7030A0"/>
              </a:solidFill>
            </a:endParaRPr>
          </a:p>
          <a:p>
            <a:pPr algn="ctr"/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Action Button: Home 1">
            <a:hlinkClick r:id="rId5" action="ppaction://hlinksldjump" highlightClick="1"/>
          </p:cNvPr>
          <p:cNvSpPr/>
          <p:nvPr/>
        </p:nvSpPr>
        <p:spPr>
          <a:xfrm>
            <a:off x="8779005" y="6600265"/>
            <a:ext cx="272789" cy="228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7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3914775" cy="2790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082" y="3276600"/>
            <a:ext cx="4696918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8587"/>
            <a:ext cx="4191000" cy="31959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124200"/>
            <a:ext cx="421848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</a:rPr>
              <a:t>MAN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Metropolition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Area Network)</a:t>
            </a:r>
            <a:endParaRPr lang="bn-BD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bn-BD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1600" b="1" dirty="0" smtClean="0">
                <a:solidFill>
                  <a:srgbClr val="7030A0"/>
                </a:solidFill>
              </a:rPr>
              <a:t>একটি শহরের বিভিন্ন স্থানের কম্পিউটারের মধ্যে সংযোগ স্থাপনের জন্য ব্যবহৃত হয়।</a:t>
            </a:r>
          </a:p>
          <a:p>
            <a:endParaRPr lang="bn-BD" sz="16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1600" b="1" dirty="0" smtClean="0">
                <a:solidFill>
                  <a:srgbClr val="7030A0"/>
                </a:solidFill>
              </a:rPr>
              <a:t>মিডিয়া হিসেবে টেলিফোন লাইন,মডেম ও আনুসাঙ্গিক যন্ত্রপাতির প্রয়োজন হয়।</a:t>
            </a:r>
          </a:p>
          <a:p>
            <a:endParaRPr lang="bn-BD" sz="16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1600" b="1" dirty="0" smtClean="0">
                <a:solidFill>
                  <a:srgbClr val="7030A0"/>
                </a:solidFill>
              </a:rPr>
              <a:t>সাধারনত ব্যাংক,শিক্ষা/শিল্প প্রতিষ্ঠানের শাখা অফিসের মধ্যে যোগাযোগ </a:t>
            </a:r>
            <a:r>
              <a:rPr lang="bn-BD" sz="1600" b="1" dirty="0">
                <a:solidFill>
                  <a:srgbClr val="7030A0"/>
                </a:solidFill>
              </a:rPr>
              <a:t>করার জন্য ব্যবহৃত হয়।</a:t>
            </a:r>
          </a:p>
          <a:p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Action Button: Home 2">
            <a:hlinkClick r:id="rId5" action="ppaction://hlinksldjump" highlightClick="1"/>
          </p:cNvPr>
          <p:cNvSpPr/>
          <p:nvPr/>
        </p:nvSpPr>
        <p:spPr>
          <a:xfrm>
            <a:off x="8763000" y="6553200"/>
            <a:ext cx="304800" cy="228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7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" t="12769" r="66176" b="53041"/>
          <a:stretch/>
        </p:blipFill>
        <p:spPr bwMode="auto">
          <a:xfrm>
            <a:off x="4086225" y="552449"/>
            <a:ext cx="1476375" cy="158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68"/>
          <a:stretch/>
        </p:blipFill>
        <p:spPr>
          <a:xfrm>
            <a:off x="257175" y="838200"/>
            <a:ext cx="1724025" cy="3672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6" r="45937"/>
          <a:stretch/>
        </p:blipFill>
        <p:spPr>
          <a:xfrm>
            <a:off x="7561078" y="769155"/>
            <a:ext cx="1125722" cy="35742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92" t="41549" b="14944"/>
          <a:stretch/>
        </p:blipFill>
        <p:spPr>
          <a:xfrm>
            <a:off x="3790950" y="2838450"/>
            <a:ext cx="1847850" cy="26479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011547" y="1617138"/>
            <a:ext cx="2255653" cy="1135587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85476" y="1617138"/>
            <a:ext cx="2337502" cy="1066800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638800" y="2752725"/>
            <a:ext cx="1884178" cy="1524000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011547" y="2895600"/>
            <a:ext cx="1779403" cy="1447800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11547" y="5943600"/>
            <a:ext cx="6141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METROPOLITION AREA NETWORK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Action Button: Home 4">
            <a:hlinkClick r:id="rId6" action="ppaction://hlinksldjump" highlightClick="1"/>
          </p:cNvPr>
          <p:cNvSpPr/>
          <p:nvPr/>
        </p:nvSpPr>
        <p:spPr>
          <a:xfrm>
            <a:off x="8686800" y="6445624"/>
            <a:ext cx="3810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8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152400"/>
            <a:ext cx="3733800" cy="3336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109" y="76201"/>
            <a:ext cx="4558338" cy="3272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8723"/>
            <a:ext cx="4586047" cy="34168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2971800"/>
            <a:ext cx="4495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B0F0"/>
                </a:solidFill>
              </a:rPr>
              <a:t>     </a:t>
            </a:r>
            <a:r>
              <a:rPr lang="en-US" sz="4400" b="1" dirty="0" smtClean="0">
                <a:solidFill>
                  <a:srgbClr val="00B0F0"/>
                </a:solidFill>
              </a:rPr>
              <a:t>WAN </a:t>
            </a:r>
          </a:p>
          <a:p>
            <a:r>
              <a:rPr lang="bn-BD" sz="2400" b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(Wide Area Network)</a:t>
            </a:r>
            <a:endParaRPr lang="bn-BD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bn-BD" sz="24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1600" b="1" dirty="0" smtClean="0">
                <a:solidFill>
                  <a:srgbClr val="7030A0"/>
                </a:solidFill>
              </a:rPr>
              <a:t>একই দেশের বিভিন্ন শহর বা বিভিন্ন দেশের </a:t>
            </a:r>
            <a:r>
              <a:rPr lang="bn-BD" sz="1600" b="1" dirty="0">
                <a:solidFill>
                  <a:srgbClr val="7030A0"/>
                </a:solidFill>
              </a:rPr>
              <a:t>কম্পিউটারের মধ্যে সংযোগ স্থাপনের জন্য ব্যবহৃত হয়</a:t>
            </a:r>
            <a:r>
              <a:rPr lang="bn-BD" sz="1600" b="1" dirty="0" smtClean="0">
                <a:solidFill>
                  <a:srgbClr val="7030A0"/>
                </a:solidFill>
              </a:rPr>
              <a:t>।</a:t>
            </a:r>
          </a:p>
          <a:p>
            <a:endParaRPr lang="bn-BD" sz="16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b="1" dirty="0" smtClean="0">
                <a:solidFill>
                  <a:srgbClr val="7030A0"/>
                </a:solidFill>
              </a:rPr>
              <a:t>WAN </a:t>
            </a:r>
            <a:r>
              <a:rPr lang="bn-BD" sz="1600" b="1" dirty="0" smtClean="0">
                <a:solidFill>
                  <a:srgbClr val="7030A0"/>
                </a:solidFill>
              </a:rPr>
              <a:t>নেটওয়ার্কে একাধিক </a:t>
            </a:r>
            <a:r>
              <a:rPr lang="en-US" sz="1600" b="1" dirty="0" smtClean="0">
                <a:solidFill>
                  <a:srgbClr val="7030A0"/>
                </a:solidFill>
              </a:rPr>
              <a:t>LAN </a:t>
            </a:r>
            <a:r>
              <a:rPr lang="bn-BD" sz="1600" b="1" dirty="0" smtClean="0">
                <a:solidFill>
                  <a:srgbClr val="7030A0"/>
                </a:solidFill>
              </a:rPr>
              <a:t>ও </a:t>
            </a:r>
            <a:r>
              <a:rPr lang="en-US" sz="1600" b="1" dirty="0" smtClean="0">
                <a:solidFill>
                  <a:srgbClr val="7030A0"/>
                </a:solidFill>
              </a:rPr>
              <a:t>MAN</a:t>
            </a:r>
            <a:r>
              <a:rPr lang="bn-BD" sz="1600" b="1" dirty="0" smtClean="0">
                <a:solidFill>
                  <a:srgbClr val="7030A0"/>
                </a:solidFill>
              </a:rPr>
              <a:t> সংযুক্ত থাকতে পারে।</a:t>
            </a:r>
          </a:p>
          <a:p>
            <a:endParaRPr lang="bn-BD" sz="1600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bn-BD" sz="1600" b="1" dirty="0">
                <a:solidFill>
                  <a:srgbClr val="7030A0"/>
                </a:solidFill>
              </a:rPr>
              <a:t>মিডিয়া হিসেবে </a:t>
            </a:r>
            <a:r>
              <a:rPr lang="bn-BD" sz="1600" b="1" dirty="0" smtClean="0">
                <a:solidFill>
                  <a:srgbClr val="7030A0"/>
                </a:solidFill>
              </a:rPr>
              <a:t>টেলিফোন, স্যাটেলাইট, মাইক্রোওয়েভ, বেতার তরঙ্গ,মডেম </a:t>
            </a:r>
            <a:r>
              <a:rPr lang="bn-BD" sz="1600" b="1" dirty="0">
                <a:solidFill>
                  <a:srgbClr val="7030A0"/>
                </a:solidFill>
              </a:rPr>
              <a:t>ও আনুসাঙ্গিক যন্ত্রপাতির প্রয়োজন হয়।</a:t>
            </a:r>
          </a:p>
          <a:p>
            <a:endParaRPr lang="bn-BD" sz="1600" b="1" dirty="0">
              <a:solidFill>
                <a:srgbClr val="7030A0"/>
              </a:solidFill>
            </a:endParaRPr>
          </a:p>
          <a:p>
            <a:endParaRPr lang="bn-BD" sz="1600" b="1" dirty="0" smtClean="0">
              <a:solidFill>
                <a:srgbClr val="7030A0"/>
              </a:solidFill>
            </a:endParaRPr>
          </a:p>
          <a:p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6" name="Action Button: Home 5">
            <a:hlinkClick r:id="rId5" action="ppaction://hlinksldjump" highlightClick="1"/>
          </p:cNvPr>
          <p:cNvSpPr/>
          <p:nvPr/>
        </p:nvSpPr>
        <p:spPr>
          <a:xfrm>
            <a:off x="8866909" y="6591300"/>
            <a:ext cx="277091" cy="228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5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41516" y="228600"/>
            <a:ext cx="5029200" cy="5201630"/>
          </a:xfrm>
          <a:prstGeom prst="ellipse">
            <a:avLst/>
          </a:prstGeom>
          <a:noFill/>
          <a:ln w="57150">
            <a:solidFill>
              <a:srgbClr val="0629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>
            <a:off x="3135450" y="1375783"/>
            <a:ext cx="1447389" cy="2362198"/>
          </a:xfrm>
          <a:prstGeom prst="arc">
            <a:avLst>
              <a:gd name="adj1" fmla="val 16243251"/>
              <a:gd name="adj2" fmla="val 20580881"/>
            </a:avLst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596836"/>
            <a:ext cx="2076450" cy="130816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7" b="6047"/>
          <a:stretch/>
        </p:blipFill>
        <p:spPr>
          <a:xfrm>
            <a:off x="685800" y="3467100"/>
            <a:ext cx="1710202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8"/>
          <a:stretch/>
        </p:blipFill>
        <p:spPr>
          <a:xfrm>
            <a:off x="3135450" y="2438400"/>
            <a:ext cx="1817550" cy="134396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3816">
            <a:off x="2601770" y="3288019"/>
            <a:ext cx="1722743" cy="177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46894">
            <a:off x="-129272" y="1071747"/>
            <a:ext cx="2493025" cy="267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080" y="4233539"/>
            <a:ext cx="1926771" cy="1772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080" y="-228600"/>
            <a:ext cx="1905000" cy="18002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2377"/>
            <a:ext cx="1143000" cy="7920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2245432"/>
            <a:ext cx="767588" cy="5923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905000"/>
            <a:ext cx="605321" cy="6366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709" y="2667000"/>
            <a:ext cx="784302" cy="784302"/>
          </a:xfrm>
          <a:prstGeom prst="rect">
            <a:avLst/>
          </a:prstGeom>
        </p:spPr>
      </p:pic>
      <p:cxnSp>
        <p:nvCxnSpPr>
          <p:cNvPr id="29" name="Elbow Connector 28"/>
          <p:cNvCxnSpPr/>
          <p:nvPr/>
        </p:nvCxnSpPr>
        <p:spPr>
          <a:xfrm>
            <a:off x="7467600" y="2795862"/>
            <a:ext cx="661040" cy="252138"/>
          </a:xfrm>
          <a:prstGeom prst="bentConnector3">
            <a:avLst>
              <a:gd name="adj1" fmla="val 50000"/>
            </a:avLst>
          </a:prstGeom>
          <a:ln w="38100">
            <a:solidFill>
              <a:srgbClr val="FF00FF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loud Callout 6"/>
          <p:cNvSpPr/>
          <p:nvPr/>
        </p:nvSpPr>
        <p:spPr>
          <a:xfrm>
            <a:off x="5434806" y="3553315"/>
            <a:ext cx="1676400" cy="109488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56970"/>
            <a:ext cx="762000" cy="8294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4837440"/>
            <a:ext cx="680973" cy="5139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829" y="5446713"/>
            <a:ext cx="691615" cy="62107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76200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Elbow Connector 14"/>
          <p:cNvCxnSpPr/>
          <p:nvPr/>
        </p:nvCxnSpPr>
        <p:spPr>
          <a:xfrm rot="5400000">
            <a:off x="6690461" y="2953866"/>
            <a:ext cx="747957" cy="507110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715000" y="868223"/>
            <a:ext cx="0" cy="808177"/>
          </a:xfrm>
          <a:prstGeom prst="straightConnector1">
            <a:avLst/>
          </a:prstGeom>
          <a:ln w="38100">
            <a:solidFill>
              <a:srgbClr val="FF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>
            <a:off x="5705477" y="2191268"/>
            <a:ext cx="1066799" cy="576512"/>
          </a:xfrm>
          <a:prstGeom prst="bentConnector3">
            <a:avLst>
              <a:gd name="adj1" fmla="val 0"/>
            </a:avLst>
          </a:prstGeom>
          <a:ln w="38100">
            <a:solidFill>
              <a:srgbClr val="FF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>
            <a:off x="6934200" y="4249800"/>
            <a:ext cx="948541" cy="550800"/>
          </a:xfrm>
          <a:prstGeom prst="bentConnector3">
            <a:avLst/>
          </a:prstGeom>
          <a:ln w="28575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Elbow Connector 2048"/>
          <p:cNvCxnSpPr/>
          <p:nvPr/>
        </p:nvCxnSpPr>
        <p:spPr>
          <a:xfrm>
            <a:off x="3629025" y="1250918"/>
            <a:ext cx="1781175" cy="495332"/>
          </a:xfrm>
          <a:prstGeom prst="bentConnector3">
            <a:avLst/>
          </a:prstGeom>
          <a:ln w="38100">
            <a:solidFill>
              <a:srgbClr val="FF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TextBox 2062"/>
          <p:cNvSpPr txBox="1"/>
          <p:nvPr/>
        </p:nvSpPr>
        <p:spPr>
          <a:xfrm>
            <a:off x="1828800" y="19685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জাতীয় সংসদভবন</a:t>
            </a:r>
            <a:endParaRPr lang="en-US" dirty="0"/>
          </a:p>
        </p:txBody>
      </p:sp>
      <p:sp>
        <p:nvSpPr>
          <p:cNvPr id="2064" name="TextBox 2063"/>
          <p:cNvSpPr txBox="1"/>
          <p:nvPr/>
        </p:nvSpPr>
        <p:spPr>
          <a:xfrm>
            <a:off x="3124200" y="3821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সাতক্ষীরা</a:t>
            </a:r>
            <a:endParaRPr lang="en-US" dirty="0"/>
          </a:p>
        </p:txBody>
      </p:sp>
      <p:sp>
        <p:nvSpPr>
          <p:cNvPr id="2065" name="TextBox 2064"/>
          <p:cNvSpPr txBox="1"/>
          <p:nvPr/>
        </p:nvSpPr>
        <p:spPr>
          <a:xfrm>
            <a:off x="1219200" y="4419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খুলনা</a:t>
            </a:r>
            <a:endParaRPr lang="en-US" dirty="0"/>
          </a:p>
        </p:txBody>
      </p:sp>
      <p:sp>
        <p:nvSpPr>
          <p:cNvPr id="2066" name="TextBox 2065"/>
          <p:cNvSpPr txBox="1"/>
          <p:nvPr/>
        </p:nvSpPr>
        <p:spPr>
          <a:xfrm>
            <a:off x="7305192" y="5943600"/>
            <a:ext cx="168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</a:rPr>
              <a:t>আমেরিকা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67" name="TextBox 2066"/>
          <p:cNvSpPr txBox="1"/>
          <p:nvPr/>
        </p:nvSpPr>
        <p:spPr>
          <a:xfrm>
            <a:off x="7796180" y="1491344"/>
            <a:ext cx="1222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accent2">
                    <a:lumMod val="50000"/>
                  </a:schemeClr>
                </a:solidFill>
              </a:rPr>
              <a:t>ভারত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68" name="TextBox 2067"/>
          <p:cNvSpPr txBox="1"/>
          <p:nvPr/>
        </p:nvSpPr>
        <p:spPr>
          <a:xfrm>
            <a:off x="5853113" y="926068"/>
            <a:ext cx="79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সার্ভার</a:t>
            </a:r>
            <a:endParaRPr lang="en-US" dirty="0"/>
          </a:p>
        </p:txBody>
      </p:sp>
      <p:sp>
        <p:nvSpPr>
          <p:cNvPr id="2069" name="TextBox 2068"/>
          <p:cNvSpPr txBox="1"/>
          <p:nvPr/>
        </p:nvSpPr>
        <p:spPr>
          <a:xfrm>
            <a:off x="6524625" y="2819400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রাউটার</a:t>
            </a:r>
            <a:endParaRPr lang="en-US" dirty="0"/>
          </a:p>
        </p:txBody>
      </p:sp>
      <p:sp>
        <p:nvSpPr>
          <p:cNvPr id="2073" name="TextBox 2072"/>
          <p:cNvSpPr txBox="1"/>
          <p:nvPr/>
        </p:nvSpPr>
        <p:spPr>
          <a:xfrm>
            <a:off x="1899435" y="5410200"/>
            <a:ext cx="1834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accent2">
                    <a:lumMod val="50000"/>
                  </a:schemeClr>
                </a:solidFill>
              </a:rPr>
              <a:t>বাংলাদেশ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74" name="TextBox 2073"/>
          <p:cNvSpPr txBox="1"/>
          <p:nvPr/>
        </p:nvSpPr>
        <p:spPr>
          <a:xfrm>
            <a:off x="2887214" y="6197025"/>
            <a:ext cx="422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WIDE AREA NETWORK 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643" y="3851775"/>
            <a:ext cx="10795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6" name="TextBox 2075"/>
          <p:cNvSpPr txBox="1"/>
          <p:nvPr/>
        </p:nvSpPr>
        <p:spPr>
          <a:xfrm>
            <a:off x="7848600" y="245745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ব্যবহারকারী</a:t>
            </a:r>
            <a:endParaRPr lang="en-US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68" y="5351409"/>
            <a:ext cx="14271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78" name="Elbow Connector 2077"/>
          <p:cNvCxnSpPr/>
          <p:nvPr/>
        </p:nvCxnSpPr>
        <p:spPr>
          <a:xfrm flipV="1">
            <a:off x="7467600" y="2362200"/>
            <a:ext cx="654895" cy="343823"/>
          </a:xfrm>
          <a:prstGeom prst="bentConnector3">
            <a:avLst>
              <a:gd name="adj1" fmla="val 50000"/>
            </a:avLst>
          </a:prstGeom>
          <a:ln w="38100">
            <a:solidFill>
              <a:srgbClr val="FF00FF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rot="5400000" flipH="1" flipV="1">
            <a:off x="6736243" y="1916107"/>
            <a:ext cx="2502932" cy="1894454"/>
          </a:xfrm>
          <a:prstGeom prst="bentConnector3">
            <a:avLst>
              <a:gd name="adj1" fmla="val 419"/>
            </a:avLst>
          </a:prstGeom>
          <a:ln w="28575">
            <a:solidFill>
              <a:srgbClr val="00B05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ction Button: Home 13">
            <a:hlinkClick r:id="rId19" action="ppaction://hlinksldjump" highlightClick="1"/>
          </p:cNvPr>
          <p:cNvSpPr/>
          <p:nvPr/>
        </p:nvSpPr>
        <p:spPr>
          <a:xfrm>
            <a:off x="8888831" y="6604575"/>
            <a:ext cx="239484" cy="2534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91073" y="1905000"/>
            <a:ext cx="881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টার্মিনাল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4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3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7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0" presetID="16" presetClass="entr" presetSubtype="21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3" presetID="16" presetClass="entr" presetSubtype="2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3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6" presetClass="entr" presetSubtype="2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2063" grpId="0"/>
      <p:bldP spid="2064" grpId="0"/>
      <p:bldP spid="2065" grpId="0"/>
      <p:bldP spid="2066" grpId="0"/>
      <p:bldP spid="2067" grpId="0"/>
      <p:bldP spid="2068" grpId="0"/>
      <p:bldP spid="2069" grpId="0"/>
      <p:bldP spid="2073" grpId="0"/>
      <p:bldP spid="2074" grpId="0"/>
      <p:bldP spid="2076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15"/>
          <a:stretch/>
        </p:blipFill>
        <p:spPr>
          <a:xfrm>
            <a:off x="152400" y="1600200"/>
            <a:ext cx="8876852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600118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</a:rPr>
              <a:t>এক নজরে কম্পিউটার নেটওয়ার্ক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798859" y="6553200"/>
            <a:ext cx="304800" cy="304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6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012752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dirty="0" smtClean="0"/>
              <a:t>লোকাল </a:t>
            </a:r>
            <a:r>
              <a:rPr lang="bn-BD" dirty="0"/>
              <a:t>এরিয়া নেটওয়ার্ক </a:t>
            </a:r>
            <a:r>
              <a:rPr lang="bn-BD" dirty="0" smtClean="0"/>
              <a:t>ব্যবস্থায় কমিউনিকেশন মিডিয়া হিসেবে শুধুমাত্র-------- ব্যবহার হয়।</a:t>
            </a:r>
          </a:p>
          <a:p>
            <a:endParaRPr lang="bn-BD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bn-BD" dirty="0" smtClean="0"/>
              <a:t>বিভিন্ন </a:t>
            </a:r>
            <a:r>
              <a:rPr lang="bn-BD" dirty="0"/>
              <a:t>শাখা অফিসের মধ্যে যোগাযোগের জন্য-</a:t>
            </a:r>
            <a:r>
              <a:rPr lang="bn-BD" dirty="0" smtClean="0"/>
              <a:t>---------------এরিয়া </a:t>
            </a:r>
            <a:r>
              <a:rPr lang="bn-BD" dirty="0"/>
              <a:t>নেটওয়ার্ক পদ্ধতি ব্যবহার করা </a:t>
            </a:r>
            <a:r>
              <a:rPr lang="bn-BD" dirty="0" smtClean="0"/>
              <a:t>হয়।</a:t>
            </a:r>
          </a:p>
          <a:p>
            <a:endParaRPr lang="bn-BD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bn-BD" dirty="0"/>
              <a:t>------ --- নেটওয়ার্ক </a:t>
            </a:r>
            <a:r>
              <a:rPr lang="en-US" dirty="0" smtClean="0"/>
              <a:t>USB </a:t>
            </a:r>
            <a:r>
              <a:rPr lang="bn-BD" dirty="0"/>
              <a:t>এবং</a:t>
            </a:r>
            <a:r>
              <a:rPr lang="en-US" dirty="0"/>
              <a:t> </a:t>
            </a:r>
            <a:r>
              <a:rPr lang="en-US" dirty="0" err="1"/>
              <a:t>Fireware</a:t>
            </a:r>
            <a:r>
              <a:rPr lang="en-US" dirty="0"/>
              <a:t> Bus</a:t>
            </a:r>
            <a:r>
              <a:rPr lang="bn-BD" dirty="0"/>
              <a:t> দ্বারা সংযুক্ত হতে </a:t>
            </a:r>
            <a:r>
              <a:rPr lang="bn-BD" dirty="0" smtClean="0"/>
              <a:t>পারে।</a:t>
            </a:r>
            <a:endParaRPr lang="en-US" dirty="0"/>
          </a:p>
          <a:p>
            <a:endParaRPr lang="bn-BD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33400" y="4800600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dirty="0"/>
              <a:t>লোকাল এরিয়া নেটওয়ার্ক </a:t>
            </a:r>
            <a:r>
              <a:rPr lang="bn-BD" dirty="0" smtClean="0"/>
              <a:t>---------কিলোমিটারের মধ্যে </a:t>
            </a:r>
            <a:r>
              <a:rPr lang="bn-BD" dirty="0"/>
              <a:t>গড়ে ওঠে</a:t>
            </a:r>
            <a:r>
              <a:rPr lang="bn-BD" dirty="0" smtClean="0"/>
              <a:t>।</a:t>
            </a:r>
          </a:p>
          <a:p>
            <a:endParaRPr lang="bn-BD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bn-BD" dirty="0" smtClean="0"/>
              <a:t>মেট্রোপলিটন </a:t>
            </a:r>
            <a:r>
              <a:rPr lang="bn-BD" dirty="0"/>
              <a:t>এরিয়া নেটওয়ার্ক ব্যবস্থায় কমিউনিকেশন মিডিয়া </a:t>
            </a:r>
            <a:r>
              <a:rPr lang="bn-BD"/>
              <a:t>হিসেবে </a:t>
            </a:r>
            <a:r>
              <a:rPr lang="bn-BD" smtClean="0"/>
              <a:t>---------</a:t>
            </a:r>
            <a:r>
              <a:rPr lang="bn-BD" b="1" smtClean="0"/>
              <a:t>--------</a:t>
            </a:r>
            <a:r>
              <a:rPr lang="bn-BD" smtClean="0"/>
              <a:t>ব্যবহার </a:t>
            </a:r>
            <a:r>
              <a:rPr lang="bn-BD" dirty="0" smtClean="0"/>
              <a:t>হয়।</a:t>
            </a:r>
          </a:p>
          <a:p>
            <a:endParaRPr lang="bn-BD" dirty="0"/>
          </a:p>
          <a:p>
            <a:pPr marL="285750" indent="-285750">
              <a:buFont typeface="Wingdings" pitchFamily="2" charset="2"/>
              <a:buChar char="q"/>
            </a:pPr>
            <a:r>
              <a:rPr lang="bn-BD" dirty="0" smtClean="0"/>
              <a:t>------------ </a:t>
            </a:r>
            <a:r>
              <a:rPr lang="bn-BD" dirty="0"/>
              <a:t>কে ইন্টারনেট বলা হয়।</a:t>
            </a:r>
          </a:p>
          <a:p>
            <a:endParaRPr lang="bn-BD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438400" y="762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2"/>
                </a:solidFill>
              </a:rPr>
              <a:t>দলীয় কাজ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6858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schemeClr val="tx2">
                    <a:lumMod val="75000"/>
                  </a:schemeClr>
                </a:solidFill>
              </a:rPr>
              <a:t>শুন্যস্থান পূরন কর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8218" y="1588532"/>
            <a:ext cx="166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</a:rPr>
              <a:t>গ্রুপ – ক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4283241"/>
            <a:ext cx="166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</a:rPr>
              <a:t>গ্রুপ – খ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1219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92D050"/>
                </a:solidFill>
              </a:rPr>
              <a:t>ওয়ান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2145" y="1230868"/>
            <a:ext cx="2223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chemeClr val="accent4">
                    <a:lumMod val="75000"/>
                  </a:schemeClr>
                </a:solidFill>
              </a:rPr>
              <a:t>স্যাটেলাইট </a:t>
            </a:r>
            <a:r>
              <a:rPr lang="bn-BD" b="1" dirty="0">
                <a:solidFill>
                  <a:schemeClr val="accent4">
                    <a:lumMod val="75000"/>
                  </a:schemeClr>
                </a:solidFill>
              </a:rPr>
              <a:t>ও মডেম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91055" y="1219200"/>
            <a:ext cx="5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00B050"/>
                </a:solidFill>
              </a:rPr>
              <a:t>১০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763" y="1230868"/>
            <a:ext cx="277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B0F0"/>
                </a:solidFill>
              </a:rPr>
              <a:t>টেলিফোন লাইন ও মডেম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2400" y="12308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chemeClr val="accent6">
                    <a:lumMod val="50000"/>
                  </a:schemeClr>
                </a:solidFill>
              </a:rPr>
              <a:t>মেট্রোপলিটন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43945" y="1230868"/>
            <a:ext cx="1080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chemeClr val="accent5"/>
                </a:solidFill>
              </a:rPr>
              <a:t>ল্যাপটপ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4345" y="1230868"/>
            <a:ext cx="77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chemeClr val="accent1">
                    <a:lumMod val="75000"/>
                  </a:schemeClr>
                </a:solidFill>
              </a:rPr>
              <a:t>প্যান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9673" y="1219200"/>
            <a:ext cx="99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7030A0"/>
                </a:solidFill>
              </a:rPr>
              <a:t>কেবল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763000" y="6557272"/>
            <a:ext cx="339437" cy="2787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50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0.19809 3.7037E-7 C 0.28629 3.7037E-7 0.39618 0.02616 0.39618 0.04768 L 0.39618 0.0953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9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0 L 0.0434 0 C 0.06285 0 0.0875 0.05625 0.0875 0.10208 L 0.0875 0.20486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75" y="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40851 0 C -0.59132 0 -0.8158 0.08981 -0.8158 0.16319 L -0.8158 0.32708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99" y="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-0.26701 3.7037E-7 C -0.38715 3.7037E-7 -0.53403 0.13634 -0.53403 0.24745 L -0.53403 0.49537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1" y="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L 0.35399 0 C 0.51354 0 0.71024 0.15741 0.71024 0.28542 L 0.71024 0.57153 " pathEditMode="relative" rAng="0" ptsTypes="FfFF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03" y="2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-0.0875 3.7037E-7 C -0.12726 3.7037E-7 -0.175 0.19167 -0.175 0.34768 L -0.175 0.69537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3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048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</a:rPr>
              <a:t>মূল্যায়ন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7526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00B050"/>
                </a:solidFill>
              </a:rPr>
              <a:t>কম্পিউটার নেটওয়ার্ক বলতে কি বুঝ?</a:t>
            </a:r>
            <a:endParaRPr lang="en-US" sz="3200" dirty="0" smtClean="0">
              <a:solidFill>
                <a:srgbClr val="00B050"/>
              </a:solidFill>
            </a:endParaRPr>
          </a:p>
          <a:p>
            <a:endParaRPr lang="bn-BD" sz="3200" dirty="0" smtClean="0">
              <a:solidFill>
                <a:srgbClr val="00B050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00B0F0"/>
                </a:solidFill>
              </a:rPr>
              <a:t>নেটওয়ার্ক কত প্রকার ও কি কি?</a:t>
            </a:r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bn-BD" sz="3200" dirty="0" smtClean="0">
                <a:solidFill>
                  <a:srgbClr val="00B0F0"/>
                </a:solidFill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002060"/>
                </a:solidFill>
              </a:rPr>
              <a:t>ল্যান ও ওয়ান নেটওয়ার্ক পদ্ধতির মধ্যে পার্থক্য বল।</a:t>
            </a:r>
            <a:endParaRPr lang="en-US" sz="3200" dirty="0" smtClean="0">
              <a:solidFill>
                <a:srgbClr val="002060"/>
              </a:solidFill>
            </a:endParaRPr>
          </a:p>
          <a:p>
            <a:endParaRPr lang="bn-BD" sz="3200" dirty="0" smtClean="0">
              <a:solidFill>
                <a:srgbClr val="002060"/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3200" dirty="0" smtClean="0">
                <a:solidFill>
                  <a:srgbClr val="7030A0"/>
                </a:solidFill>
              </a:rPr>
              <a:t>ওয়ান </a:t>
            </a:r>
            <a:r>
              <a:rPr lang="bn-BD" sz="3200" dirty="0">
                <a:solidFill>
                  <a:srgbClr val="7030A0"/>
                </a:solidFill>
              </a:rPr>
              <a:t>নেটওয়ার্ক পদ্ধতির </a:t>
            </a:r>
            <a:r>
              <a:rPr lang="bn-BD" sz="3200" dirty="0" smtClean="0">
                <a:solidFill>
                  <a:srgbClr val="7030A0"/>
                </a:solidFill>
              </a:rPr>
              <a:t>২ টি অসুবিধা </a:t>
            </a:r>
            <a:r>
              <a:rPr lang="bn-BD" sz="3200" dirty="0">
                <a:solidFill>
                  <a:srgbClr val="7030A0"/>
                </a:solidFill>
              </a:rPr>
              <a:t>কি কি?</a:t>
            </a:r>
            <a:endParaRPr lang="bn-BD" sz="3200" dirty="0" smtClean="0">
              <a:solidFill>
                <a:srgbClr val="7030A0"/>
              </a:solidFill>
            </a:endParaRPr>
          </a:p>
          <a:p>
            <a:endParaRPr lang="en-US" sz="3200" dirty="0"/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8839200" y="6521824"/>
            <a:ext cx="304800" cy="304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6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127" y="1055132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accent2">
                    <a:lumMod val="75000"/>
                  </a:schemeClr>
                </a:solidFill>
              </a:rPr>
              <a:t>বাড়ীর কাজ</a:t>
            </a:r>
            <a:endParaRPr lang="en-US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5908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2800" dirty="0"/>
              <a:t>ওয়ান নেটওয়ার্ক </a:t>
            </a:r>
            <a:r>
              <a:rPr lang="bn-BD" sz="2800" dirty="0" smtClean="0"/>
              <a:t>পদ্ধতি ব্লক চিত্রের মাধ্যমে অংকন কর।</a:t>
            </a:r>
            <a:endParaRPr lang="en-US" sz="2800" dirty="0"/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8839200" y="6479241"/>
            <a:ext cx="304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03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j-ea"/>
                <a:cs typeface="Vrinda"/>
              </a:rPr>
              <a:t>পরিচিতি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ext Placeholder 4"/>
          <p:cNvSpPr txBox="1">
            <a:spLocks/>
          </p:cNvSpPr>
          <p:nvPr/>
        </p:nvSpPr>
        <p:spPr>
          <a:xfrm>
            <a:off x="457200" y="1219200"/>
            <a:ext cx="4040188" cy="5746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Vrinda"/>
              </a:rPr>
              <a:t>শিক্ষকঃ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228600" y="2209800"/>
            <a:ext cx="4343400" cy="2819400"/>
          </a:xfrm>
          <a:prstGeom prst="rect">
            <a:avLst/>
          </a:prstGeom>
          <a:ln w="57150">
            <a:solidFill>
              <a:srgbClr val="FFFF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Vrinda"/>
              <a:sym typeface="Webding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Vrinda"/>
                <a:sym typeface="Webdings"/>
              </a:rPr>
              <a:t>মোঃ ইউসুফ আলি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Vrinda"/>
                <a:sym typeface="Webdings"/>
              </a:rPr>
              <a:t>সহকারী অধ্যাপক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Vrinda"/>
                <a:sym typeface="Webdings"/>
              </a:rPr>
              <a:t>,দেবহাটা কলেজ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ebdings"/>
              </a:rPr>
              <a:t>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Vrinda"/>
              </a:rPr>
              <a:t>- ০১৭১৫৬০৯৫৯০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Vrinda"/>
              </a:rPr>
              <a:t>-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ybiplob@gmail.com</a:t>
            </a:r>
            <a:endParaRPr kumimoji="0" lang="bn-BD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Vrind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4648200" y="1295400"/>
            <a:ext cx="4041775" cy="457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Vrinda"/>
              </a:rPr>
              <a:t>পাঠঃ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800600" y="2209801"/>
            <a:ext cx="4191000" cy="2819399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Vrinda"/>
              </a:rPr>
              <a:t>বিষয়- আই  সি টি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Vrinda"/>
              </a:rPr>
              <a:t>ক্লাস- একাদশ-দ্বাদশ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indent="0" algn="ctr">
              <a:buNone/>
              <a:defRPr/>
            </a:pPr>
            <a:r>
              <a:rPr lang="bn-BD" sz="3200" b="1" u="sng" dirty="0">
                <a:solidFill>
                  <a:srgbClr val="7030A0"/>
                </a:solidFill>
              </a:rPr>
              <a:t>কম্পিউটার নেটওয়ার্ক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Vrind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rgbClr val="00FF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12" y="2265904"/>
            <a:ext cx="1066800" cy="1066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0" y="3697069"/>
            <a:ext cx="32003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150" normalizeH="0" baseline="0" noProof="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</a:rPr>
              <a:t>অধ্যায়-২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6472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 animBg="1"/>
      <p:bldP spid="5" grpId="0" build="p"/>
      <p:bldP spid="6" grpId="0" uiExpand="1" build="p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96" y="380891"/>
            <a:ext cx="7479339" cy="647710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404" y="1392527"/>
            <a:ext cx="6796596" cy="317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Home 1">
            <a:hlinkClick r:id="rId4" action="ppaction://hlinksldjump" highlightClick="1"/>
          </p:cNvPr>
          <p:cNvSpPr/>
          <p:nvPr/>
        </p:nvSpPr>
        <p:spPr>
          <a:xfrm>
            <a:off x="8798859" y="6470276"/>
            <a:ext cx="304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4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33400"/>
            <a:ext cx="3962400" cy="158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2137350"/>
            <a:ext cx="8382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bn-BD" sz="2400" b="1" dirty="0" smtClean="0">
                <a:solidFill>
                  <a:srgbClr val="00B0F0"/>
                </a:solidFill>
              </a:rPr>
              <a:t>কম্পিউটার নেটওয়ার্কের সংজ্ঞা বলতে </a:t>
            </a:r>
            <a:r>
              <a:rPr lang="bn-BD" sz="2400" b="1" dirty="0">
                <a:solidFill>
                  <a:srgbClr val="00B0F0"/>
                </a:solidFill>
              </a:rPr>
              <a:t>পারবে</a:t>
            </a:r>
            <a:r>
              <a:rPr lang="bn-BD" sz="2400" b="1" dirty="0" smtClean="0">
                <a:solidFill>
                  <a:srgbClr val="00B0F0"/>
                </a:solidFill>
              </a:rPr>
              <a:t>।</a:t>
            </a:r>
          </a:p>
          <a:p>
            <a:endParaRPr lang="bn-BD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bn-BD" sz="2400" b="1" dirty="0" smtClean="0">
                <a:solidFill>
                  <a:srgbClr val="00B050"/>
                </a:solidFill>
              </a:rPr>
              <a:t>নেটওয়ার্কিংয়ের উদ্দেশ্য লিখতে পারবে।</a:t>
            </a:r>
          </a:p>
          <a:p>
            <a:endParaRPr lang="bn-BD" sz="2400" b="1" dirty="0" smtClean="0">
              <a:solidFill>
                <a:srgbClr val="0070C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bn-BD" sz="2400" b="1" dirty="0" smtClean="0">
                <a:solidFill>
                  <a:schemeClr val="accent6">
                    <a:lumMod val="75000"/>
                  </a:schemeClr>
                </a:solidFill>
              </a:rPr>
              <a:t>নেটওয়ার্কের শ্রেণ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ি</a:t>
            </a:r>
            <a:r>
              <a:rPr lang="bn-BD" sz="2400" b="1" dirty="0" smtClean="0">
                <a:solidFill>
                  <a:schemeClr val="accent6">
                    <a:lumMod val="75000"/>
                  </a:schemeClr>
                </a:solidFill>
              </a:rPr>
              <a:t>বিভাগ (ভৌগোলিক বিস্তৃতি অনুসারে) বলতে পারবে।</a:t>
            </a:r>
          </a:p>
          <a:p>
            <a:endParaRPr lang="bn-BD" sz="2400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bn-BD" sz="2400" b="1" dirty="0">
                <a:solidFill>
                  <a:srgbClr val="7030A0"/>
                </a:solidFill>
              </a:rPr>
              <a:t>বিভিন্ন প্রকার </a:t>
            </a:r>
            <a:r>
              <a:rPr lang="bn-BD" sz="2400" b="1" dirty="0" smtClean="0">
                <a:solidFill>
                  <a:srgbClr val="7030A0"/>
                </a:solidFill>
              </a:rPr>
              <a:t>নেটওয়ার্কের মধ্যে পার্থক্য করতে </a:t>
            </a:r>
            <a:r>
              <a:rPr lang="bn-BD" sz="2400" b="1" dirty="0">
                <a:solidFill>
                  <a:srgbClr val="7030A0"/>
                </a:solidFill>
              </a:rPr>
              <a:t>পারবে।</a:t>
            </a:r>
          </a:p>
          <a:p>
            <a:endParaRPr lang="bn-BD" dirty="0">
              <a:solidFill>
                <a:prstClr val="black"/>
              </a:solidFill>
            </a:endParaRPr>
          </a:p>
          <a:p>
            <a:endParaRPr lang="bn-BD" dirty="0" smtClean="0">
              <a:solidFill>
                <a:prstClr val="black"/>
              </a:solidFill>
            </a:endParaRPr>
          </a:p>
          <a:p>
            <a:endParaRPr lang="bn-BD" dirty="0">
              <a:solidFill>
                <a:prstClr val="black"/>
              </a:solidFill>
            </a:endParaRPr>
          </a:p>
          <a:p>
            <a:endParaRPr lang="bn-BD" dirty="0" smtClean="0">
              <a:solidFill>
                <a:prstClr val="black"/>
              </a:solidFill>
            </a:endParaRPr>
          </a:p>
          <a:p>
            <a:endParaRPr lang="bn-BD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686800" y="6400800"/>
            <a:ext cx="304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2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8763000" y="6438900"/>
            <a:ext cx="3048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07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0"/>
          <a:stretch/>
        </p:blipFill>
        <p:spPr>
          <a:xfrm>
            <a:off x="533400" y="609600"/>
            <a:ext cx="8087660" cy="5410200"/>
          </a:xfrm>
          <a:prstGeom prst="rect">
            <a:avLst/>
          </a:prstGeom>
        </p:spPr>
      </p:pic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763000" y="6553200"/>
            <a:ext cx="304800" cy="304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29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067800" cy="665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1" y="238819"/>
            <a:ext cx="8676743" cy="539045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15000"/>
            <a:ext cx="489585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8679614" y="6477000"/>
            <a:ext cx="3810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81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8060"/>
            <a:ext cx="3786187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3055"/>
            <a:ext cx="8154481" cy="54107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3124200"/>
            <a:ext cx="5365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কম্পিউটার নেটওয়ার্ক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Action Button: Home 1">
            <a:hlinkClick r:id="rId4" action="ppaction://hlinksldjump" highlightClick="1"/>
          </p:cNvPr>
          <p:cNvSpPr/>
          <p:nvPr/>
        </p:nvSpPr>
        <p:spPr>
          <a:xfrm>
            <a:off x="8763000" y="6503894"/>
            <a:ext cx="304800" cy="304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40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52400"/>
            <a:ext cx="2305050" cy="1844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64" y="2221668"/>
            <a:ext cx="2531349" cy="2115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1" y="2557628"/>
            <a:ext cx="2681693" cy="1861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380" y="2971800"/>
            <a:ext cx="2978620" cy="2105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313" y="4876800"/>
            <a:ext cx="3246526" cy="2112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648200"/>
            <a:ext cx="1801455" cy="1877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64" y="152400"/>
            <a:ext cx="2331324" cy="17292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55275" y="684074"/>
            <a:ext cx="43038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cap="none" spc="0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নেটওয়ার্কিংয়ের উদ্দেশ্য</a:t>
            </a:r>
            <a:endParaRPr lang="en-US" sz="40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133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তথ্যের আদান প্রদান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96275" y="1996440"/>
            <a:ext cx="220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ই-কমার্স ব্যবহার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5750" y="4495800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সফটওয়্যার শেয়ার করা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4202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হার্ডওয়্যার শেয়ার করা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9250" y="6414655"/>
            <a:ext cx="3081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তথ্যের গোপনীয়তা রক্ষা করা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01840" y="5070467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ই-মেইল করা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96275" y="6400800"/>
            <a:ext cx="220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/>
              <a:t>তথ্য সংরক্ষন করা</a:t>
            </a:r>
            <a:endParaRPr lang="en-US" b="1" dirty="0"/>
          </a:p>
        </p:txBody>
      </p:sp>
      <p:sp>
        <p:nvSpPr>
          <p:cNvPr id="5" name="Action Button: Home 4">
            <a:hlinkClick r:id="rId9" action="ppaction://hlinksldjump" highlightClick="1"/>
          </p:cNvPr>
          <p:cNvSpPr/>
          <p:nvPr/>
        </p:nvSpPr>
        <p:spPr>
          <a:xfrm>
            <a:off x="8779288" y="6553022"/>
            <a:ext cx="304800" cy="26353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43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407</Words>
  <Application>Microsoft Office PowerPoint</Application>
  <PresentationFormat>On-screen Show (4:3)</PresentationFormat>
  <Paragraphs>121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135</cp:revision>
  <dcterms:created xsi:type="dcterms:W3CDTF">2006-08-16T00:00:00Z</dcterms:created>
  <dcterms:modified xsi:type="dcterms:W3CDTF">2013-09-12T05:18:19Z</dcterms:modified>
</cp:coreProperties>
</file>